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9" r:id="rId2"/>
    <p:sldId id="260" r:id="rId3"/>
    <p:sldId id="262" r:id="rId4"/>
    <p:sldId id="264" r:id="rId5"/>
    <p:sldId id="263"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7A508-E0D2-4D91-9A06-D27AAB2B310A}" v="12" dt="2021-05-23T10:54:37.321"/>
    <p1510:client id="{42FFFD82-4DCD-4D45-A605-5FF089445221}" v="95" dt="2021-05-23T15:50:09.343"/>
    <p1510:client id="{63F5C331-B1BD-469E-BA41-26416B4B85D3}" v="440" dt="2021-05-23T05:02:57.669"/>
    <p1510:client id="{6AF2142F-ACEC-4CBB-9B65-51E891DBE8C4}" v="729" dt="2021-05-23T15:26:26.186"/>
    <p1510:client id="{85F4255D-8946-445C-BEE1-CA8D7F0435F8}" v="26" dt="2021-05-23T09:00:04.595"/>
    <p1510:client id="{9E4A0D7A-4A45-4DBA-AB7A-2A703A6109A2}" v="307" dt="2021-05-23T05:45:13.740"/>
    <p1510:client id="{AFA3C2C6-798A-4EA6-A750-0BBF5AAC65AF}" v="71" dt="2021-05-23T10:06:58.080"/>
    <p1510:client id="{C23F7EF5-91B5-4333-B5A1-B175CA2094D3}" v="24" dt="2021-05-23T11:41:13.558"/>
    <p1510:client id="{F72636C6-32FE-45BC-A276-CB894A9BD088}" v="769" dt="2021-05-23T10:57:17.988"/>
    <p1510:client id="{F7998149-FFEE-486C-A8FB-13A5CA9563F7}" v="58" dt="2021-05-23T06:12:02.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7262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7416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862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8029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63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525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49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331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197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291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39442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535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039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874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869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4442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5/23/2021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6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5/23/2021</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1838935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66606673@N00/2657351848" TargetMode="External"/><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id="{5DF46DAA-73BB-4875-8143-EBC7993CBD4B}"/>
              </a:ext>
            </a:extLst>
          </p:cNvPr>
          <p:cNvPicPr>
            <a:picLocks noChangeAspect="1"/>
          </p:cNvPicPr>
          <p:nvPr/>
        </p:nvPicPr>
        <p:blipFill rotWithShape="1">
          <a:blip r:embed="rId3"/>
          <a:srcRect t="10000" r="-2" b="-2"/>
          <a:stretch/>
        </p:blipFill>
        <p:spPr>
          <a:xfrm>
            <a:off x="20" y="10"/>
            <a:ext cx="12191981" cy="6857990"/>
          </a:xfrm>
          <a:prstGeom prst="rect">
            <a:avLst/>
          </a:prstGeom>
        </p:spPr>
      </p:pic>
      <p:sp useBgFill="1">
        <p:nvSpPr>
          <p:cNvPr id="9"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A12B8B-56D6-46BF-92CE-BB2B7CA2231F}"/>
              </a:ext>
            </a:extLst>
          </p:cNvPr>
          <p:cNvSpPr>
            <a:spLocks noGrp="1"/>
          </p:cNvSpPr>
          <p:nvPr>
            <p:ph type="ctrTitle"/>
          </p:nvPr>
        </p:nvSpPr>
        <p:spPr>
          <a:xfrm>
            <a:off x="1316965" y="2084602"/>
            <a:ext cx="3485073" cy="2590952"/>
          </a:xfrm>
        </p:spPr>
        <p:txBody>
          <a:bodyPr>
            <a:normAutofit/>
          </a:bodyPr>
          <a:lstStyle/>
          <a:p>
            <a:pPr algn="l"/>
            <a:r>
              <a:rPr lang="en-US" sz="4000"/>
              <a:t>VMware Hackathon Presentation</a:t>
            </a:r>
            <a:endParaRPr lang="en-US" sz="40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1316963" y="4157933"/>
            <a:ext cx="3485072" cy="1026544"/>
          </a:xfrm>
        </p:spPr>
        <p:txBody>
          <a:bodyPr>
            <a:normAutofit/>
          </a:bodyPr>
          <a:lstStyle/>
          <a:p>
            <a:pPr algn="l"/>
            <a:r>
              <a:rPr lang="en-US">
                <a:solidFill>
                  <a:srgbClr val="D630E0"/>
                </a:solidFill>
              </a:rPr>
              <a:t> </a:t>
            </a:r>
          </a:p>
        </p:txBody>
      </p:sp>
    </p:spTree>
    <p:extLst>
      <p:ext uri="{BB962C8B-B14F-4D97-AF65-F5344CB8AC3E}">
        <p14:creationId xmlns:p14="http://schemas.microsoft.com/office/powerpoint/2010/main" val="814390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irport security check | Free SVG">
            <a:extLst>
              <a:ext uri="{FF2B5EF4-FFF2-40B4-BE49-F238E27FC236}">
                <a16:creationId xmlns:a16="http://schemas.microsoft.com/office/drawing/2014/main" id="{CE135FD6-8D61-44E0-AFF5-CE75000C796A}"/>
              </a:ext>
            </a:extLst>
          </p:cNvPr>
          <p:cNvPicPr>
            <a:picLocks noChangeAspect="1"/>
          </p:cNvPicPr>
          <p:nvPr/>
        </p:nvPicPr>
        <p:blipFill rotWithShape="1">
          <a:blip r:embed="rId2">
            <a:alphaModFix amt="25000"/>
          </a:blip>
          <a:srcRect t="24071" b="1967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EBDF54-8086-4342-B650-40D5A6152490}"/>
              </a:ext>
            </a:extLst>
          </p:cNvPr>
          <p:cNvSpPr>
            <a:spLocks noGrp="1"/>
          </p:cNvSpPr>
          <p:nvPr>
            <p:ph type="title"/>
          </p:nvPr>
        </p:nvSpPr>
        <p:spPr>
          <a:xfrm>
            <a:off x="913795" y="609600"/>
            <a:ext cx="10353762" cy="1257300"/>
          </a:xfrm>
        </p:spPr>
        <p:txBody>
          <a:bodyPr>
            <a:normAutofit/>
          </a:bodyPr>
          <a:lstStyle/>
          <a:p>
            <a:pPr>
              <a:lnSpc>
                <a:spcPct val="90000"/>
              </a:lnSpc>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Problem Statement : Detect Tailgating and Alert Security Staff</a:t>
            </a:r>
            <a:endParaRPr lang="en-US"/>
          </a:p>
        </p:txBody>
      </p:sp>
      <p:sp>
        <p:nvSpPr>
          <p:cNvPr id="3" name="Content Placeholder 2">
            <a:extLst>
              <a:ext uri="{FF2B5EF4-FFF2-40B4-BE49-F238E27FC236}">
                <a16:creationId xmlns:a16="http://schemas.microsoft.com/office/drawing/2014/main" id="{4F8AEE09-8903-494B-94EB-4D9FFCAF002E}"/>
              </a:ext>
            </a:extLst>
          </p:cNvPr>
          <p:cNvSpPr>
            <a:spLocks noGrp="1"/>
          </p:cNvSpPr>
          <p:nvPr>
            <p:ph idx="1"/>
          </p:nvPr>
        </p:nvSpPr>
        <p:spPr>
          <a:xfrm>
            <a:off x="913795" y="2076450"/>
            <a:ext cx="10353762" cy="3714749"/>
          </a:xfrm>
        </p:spPr>
        <p:txBody>
          <a:bodyPr anchor="ctr">
            <a:normAutofit/>
          </a:bodyPr>
          <a:lstStyle/>
          <a:p>
            <a:pPr indent="-305435">
              <a:buFont typeface="Wingdings" charset="2"/>
              <a:buChar char="q"/>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Team Name : CRAZY_GEEKS</a:t>
            </a:r>
          </a:p>
          <a:p>
            <a:pPr indent="-305435">
              <a:buFont typeface="Wingdings" charset="2"/>
              <a:buChar char="q"/>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Team Leader :-  AYUSH RAJ</a:t>
            </a:r>
          </a:p>
          <a:p>
            <a:pPr indent="-305435">
              <a:buFont typeface="Wingdings" charset="2"/>
              <a:buChar char="q"/>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Other Team Members :-  1. ASHWANI KUMAR</a:t>
            </a:r>
          </a:p>
          <a:p>
            <a:pPr marL="2877185" lvl="8" indent="0">
              <a:buNone/>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2. </a:t>
            </a:r>
            <a:r>
              <a:rPr lang="en-US" sz="1800" dirty="0">
                <a:ln>
                  <a:solidFill>
                    <a:srgbClr val="000000">
                      <a:lumMod val="75000"/>
                      <a:lumOff val="25000"/>
                      <a:alpha val="10000"/>
                    </a:srgbClr>
                  </a:solidFill>
                </a:ln>
                <a:effectLst>
                  <a:outerShdw blurRad="9525" dist="25400" dir="14640000" algn="tl" rotWithShape="0">
                    <a:srgbClr val="000000">
                      <a:alpha val="30000"/>
                    </a:srgbClr>
                  </a:outerShdw>
                </a:effectLst>
              </a:rPr>
              <a:t>DIPIKA AGRAWAL</a:t>
            </a:r>
          </a:p>
          <a:p>
            <a:pPr marL="2877185" lvl="8" indent="0">
              <a:buNone/>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3.</a:t>
            </a:r>
            <a:r>
              <a:rPr lang="en-US" sz="1800" dirty="0">
                <a:ln>
                  <a:solidFill>
                    <a:srgbClr val="000000">
                      <a:lumMod val="75000"/>
                      <a:lumOff val="25000"/>
                      <a:alpha val="10000"/>
                    </a:srgbClr>
                  </a:solidFill>
                </a:ln>
                <a:effectLst>
                  <a:outerShdw blurRad="9525" dist="25400" dir="14640000" algn="tl" rotWithShape="0">
                    <a:srgbClr val="000000">
                      <a:alpha val="30000"/>
                    </a:srgbClr>
                  </a:outerShdw>
                </a:effectLst>
              </a:rPr>
              <a:t>MEGHNA BARNWAL</a:t>
            </a:r>
          </a:p>
          <a:p>
            <a:pPr marL="2877185" lvl="8" indent="0">
              <a:buNone/>
            </a:pP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marL="2877185" lvl="8" indent="0">
              <a:buNone/>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  </a:t>
            </a:r>
          </a:p>
        </p:txBody>
      </p:sp>
    </p:spTree>
    <p:extLst>
      <p:ext uri="{BB962C8B-B14F-4D97-AF65-F5344CB8AC3E}">
        <p14:creationId xmlns:p14="http://schemas.microsoft.com/office/powerpoint/2010/main" val="17385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69EA9A-1B68-441F-A39A-9D3E9A8EC8F3}"/>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7625" b="8106"/>
          <a:stretch/>
        </p:blipFill>
        <p:spPr>
          <a:xfrm>
            <a:off x="20" y="78451"/>
            <a:ext cx="12191980" cy="6857990"/>
          </a:xfrm>
          <a:prstGeom prst="rect">
            <a:avLst/>
          </a:prstGeom>
        </p:spPr>
      </p:pic>
      <p:sp>
        <p:nvSpPr>
          <p:cNvPr id="2" name="Title 1">
            <a:extLst>
              <a:ext uri="{FF2B5EF4-FFF2-40B4-BE49-F238E27FC236}">
                <a16:creationId xmlns:a16="http://schemas.microsoft.com/office/drawing/2014/main" id="{0179ABD7-1974-4DC9-AF6A-E1AEC35CB869}"/>
              </a:ext>
            </a:extLst>
          </p:cNvPr>
          <p:cNvSpPr>
            <a:spLocks noGrp="1"/>
          </p:cNvSpPr>
          <p:nvPr>
            <p:ph type="title"/>
          </p:nvPr>
        </p:nvSpPr>
        <p:spPr>
          <a:xfrm>
            <a:off x="913795" y="378995"/>
            <a:ext cx="10353762" cy="1257300"/>
          </a:xfrm>
        </p:spPr>
        <p:txBody>
          <a:bodyPr vert="horz" lIns="91440" tIns="45720" rIns="91440" bIns="45720" rtlCol="0" anchor="ctr">
            <a:normAutofit/>
          </a:bodyPr>
          <a:lstStyle/>
          <a:p>
            <a:r>
              <a:rPr lang="en-US" u="sng">
                <a:ln>
                  <a:solidFill>
                    <a:srgbClr val="000000">
                      <a:lumMod val="75000"/>
                      <a:lumOff val="25000"/>
                      <a:alpha val="10000"/>
                    </a:srgbClr>
                  </a:solidFill>
                </a:ln>
                <a:effectLst>
                  <a:outerShdw blurRad="9525" dist="25400" dir="14640000" algn="tl" rotWithShape="0">
                    <a:srgbClr val="000000">
                      <a:alpha val="30000"/>
                    </a:srgbClr>
                  </a:outerShdw>
                </a:effectLst>
              </a:rPr>
              <a:t>OUR ABSTRACT </a:t>
            </a:r>
            <a:r>
              <a:rPr lang="en-US" u="sng">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IDEA </a:t>
            </a:r>
          </a:p>
        </p:txBody>
      </p:sp>
      <p:sp>
        <p:nvSpPr>
          <p:cNvPr id="3" name="Text Placeholder 2">
            <a:extLst>
              <a:ext uri="{FF2B5EF4-FFF2-40B4-BE49-F238E27FC236}">
                <a16:creationId xmlns:a16="http://schemas.microsoft.com/office/drawing/2014/main" id="{39FB1ADA-E245-408D-9F71-A5D972F25757}"/>
              </a:ext>
            </a:extLst>
          </p:cNvPr>
          <p:cNvSpPr>
            <a:spLocks noGrp="1"/>
          </p:cNvSpPr>
          <p:nvPr>
            <p:ph type="body" sz="half" idx="2"/>
          </p:nvPr>
        </p:nvSpPr>
        <p:spPr>
          <a:xfrm>
            <a:off x="557567" y="2374288"/>
            <a:ext cx="11356392" cy="3751907"/>
          </a:xfrm>
        </p:spPr>
        <p:txBody>
          <a:bodyPr vert="horz" lIns="91440" tIns="45720" rIns="91440" bIns="45720" rtlCol="0" anchor="ctr">
            <a:normAutofit lnSpcReduction="10000"/>
          </a:bodyPr>
          <a:lstStyle/>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Authentication</a:t>
            </a: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 using swipe card (there will be unique employee id, his/her photo, along with authorization result i.e. access denied or allowed for each employee</a:t>
            </a:r>
            <a:r>
              <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a:t>
            </a: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We will keep track of how many persons cross a door through CCTV video clips given as the input.</a:t>
            </a: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If number of persons passing through an entrance is greater than the number of people authorized to enter, we will trigger a tailgating alarm.</a:t>
            </a:r>
          </a:p>
          <a:p>
            <a:pPr marL="285750" indent="-285750" algn="l">
              <a:buFont typeface="Wingdings" charset="2"/>
              <a:buChar char="q"/>
            </a:pP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Badge data of each person will be compared with human detection and alarm will send alert when a mismatch occurs.</a:t>
            </a:r>
          </a:p>
          <a:p>
            <a:pPr marL="285750" indent="-285750" algn="l">
              <a:buFont typeface="Wingdings" charset="2"/>
              <a:buChar char="q"/>
            </a:pP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dirty="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066FA0A-4D47-4AC4-B981-935A8E57638C}"/>
              </a:ext>
            </a:extLst>
          </p:cNvPr>
          <p:cNvSpPr txBox="1"/>
          <p:nvPr/>
        </p:nvSpPr>
        <p:spPr>
          <a:xfrm>
            <a:off x="9609242" y="6657945"/>
            <a:ext cx="25827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4274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erson, green&#10;&#10;Description automatically generated">
            <a:extLst>
              <a:ext uri="{FF2B5EF4-FFF2-40B4-BE49-F238E27FC236}">
                <a16:creationId xmlns:a16="http://schemas.microsoft.com/office/drawing/2014/main" id="{B78A2C93-AE2F-4F95-8712-134024436951}"/>
              </a:ext>
            </a:extLst>
          </p:cNvPr>
          <p:cNvPicPr>
            <a:picLocks noChangeAspect="1"/>
          </p:cNvPicPr>
          <p:nvPr/>
        </p:nvPicPr>
        <p:blipFill rotWithShape="1">
          <a:blip r:embed="rId2">
            <a:alphaModFix amt="25000"/>
          </a:blip>
          <a:srcRect l="14378" r="17877" b="-1"/>
          <a:stretch/>
        </p:blipFill>
        <p:spPr>
          <a:xfrm>
            <a:off x="20" y="10"/>
            <a:ext cx="6092932" cy="6857990"/>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5A62DC2E-EE2E-459E-83F2-08FB27BB73A7}"/>
              </a:ext>
            </a:extLst>
          </p:cNvPr>
          <p:cNvPicPr>
            <a:picLocks noChangeAspect="1"/>
          </p:cNvPicPr>
          <p:nvPr/>
        </p:nvPicPr>
        <p:blipFill rotWithShape="1">
          <a:blip r:embed="rId3">
            <a:alphaModFix amt="25000"/>
          </a:blip>
          <a:srcRect l="28215" r="28875" b="1"/>
          <a:stretch/>
        </p:blipFill>
        <p:spPr>
          <a:xfrm>
            <a:off x="6092952" y="10"/>
            <a:ext cx="6099048" cy="6857990"/>
          </a:xfrm>
          <a:prstGeom prst="rect">
            <a:avLst/>
          </a:prstGeom>
        </p:spPr>
      </p:pic>
      <p:sp>
        <p:nvSpPr>
          <p:cNvPr id="2" name="Title 1">
            <a:extLst>
              <a:ext uri="{FF2B5EF4-FFF2-40B4-BE49-F238E27FC236}">
                <a16:creationId xmlns:a16="http://schemas.microsoft.com/office/drawing/2014/main" id="{21AED9FB-D2C8-4F2E-8C94-64A35108B834}"/>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Technologies Used</a:t>
            </a:r>
            <a:endParaRPr lang="en-US"/>
          </a:p>
        </p:txBody>
      </p:sp>
      <p:sp>
        <p:nvSpPr>
          <p:cNvPr id="3" name="Content Placeholder 2">
            <a:extLst>
              <a:ext uri="{FF2B5EF4-FFF2-40B4-BE49-F238E27FC236}">
                <a16:creationId xmlns:a16="http://schemas.microsoft.com/office/drawing/2014/main" id="{61BFA555-9196-43DB-A948-F23B522DF40E}"/>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OpenCV</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Machine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Deep Learning</a:t>
            </a:r>
          </a:p>
        </p:txBody>
      </p:sp>
    </p:spTree>
    <p:extLst>
      <p:ext uri="{BB962C8B-B14F-4D97-AF65-F5344CB8AC3E}">
        <p14:creationId xmlns:p14="http://schemas.microsoft.com/office/powerpoint/2010/main" val="3591385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E211-9BA8-474F-9C93-EE9EDA1A828D}"/>
              </a:ext>
            </a:extLst>
          </p:cNvPr>
          <p:cNvSpPr>
            <a:spLocks noGrp="1"/>
          </p:cNvSpPr>
          <p:nvPr>
            <p:ph type="title"/>
          </p:nvPr>
        </p:nvSpPr>
        <p:spPr>
          <a:xfrm>
            <a:off x="-995052" y="86035"/>
            <a:ext cx="7723298" cy="1257300"/>
          </a:xfrm>
        </p:spPr>
        <p:txBody>
          <a:bodyPr/>
          <a:lstStyle/>
          <a:p>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The Problem</a:t>
            </a:r>
            <a:endParaRPr lang="en-US" dirty="0"/>
          </a:p>
        </p:txBody>
      </p:sp>
      <p:sp>
        <p:nvSpPr>
          <p:cNvPr id="3" name="Content Placeholder 2">
            <a:extLst>
              <a:ext uri="{FF2B5EF4-FFF2-40B4-BE49-F238E27FC236}">
                <a16:creationId xmlns:a16="http://schemas.microsoft.com/office/drawing/2014/main" id="{EEE2F99B-59B0-4454-BB98-7DD248E3550E}"/>
              </a:ext>
            </a:extLst>
          </p:cNvPr>
          <p:cNvSpPr>
            <a:spLocks noGrp="1"/>
          </p:cNvSpPr>
          <p:nvPr>
            <p:ph idx="1"/>
          </p:nvPr>
        </p:nvSpPr>
        <p:spPr>
          <a:xfrm>
            <a:off x="392427" y="1414713"/>
            <a:ext cx="5270420" cy="5228722"/>
          </a:xfrm>
        </p:spPr>
        <p:txBody>
          <a:bodyPr/>
          <a:lstStyle/>
          <a:p>
            <a:pPr indent="-305435"/>
            <a:r>
              <a:rPr lang="en-US" sz="2400"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is such a common security breach that it’s among the top 3 security concerns of Fortune 1000 companies. </a:t>
            </a:r>
          </a:p>
          <a:p>
            <a:pPr indent="-305435"/>
            <a:r>
              <a:rPr lang="en-US" sz="2400"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can be through different ways:- an employee may open a door and hold it open for others or some unauthorized person may enter a door just after some authorized person (the authorized person being unaware of the act).</a:t>
            </a:r>
            <a:endParaRPr lang="en-US"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Picture 4" descr="A picture containing text, person&#10;&#10;Description automatically generated">
            <a:extLst>
              <a:ext uri="{FF2B5EF4-FFF2-40B4-BE49-F238E27FC236}">
                <a16:creationId xmlns:a16="http://schemas.microsoft.com/office/drawing/2014/main" id="{2FB5E636-9877-4EAB-ACE9-B8B9E5A63247}"/>
              </a:ext>
            </a:extLst>
          </p:cNvPr>
          <p:cNvPicPr>
            <a:picLocks noChangeAspect="1"/>
          </p:cNvPicPr>
          <p:nvPr/>
        </p:nvPicPr>
        <p:blipFill>
          <a:blip r:embed="rId2"/>
          <a:stretch>
            <a:fillRect/>
          </a:stretch>
        </p:blipFill>
        <p:spPr>
          <a:xfrm>
            <a:off x="7230979" y="170994"/>
            <a:ext cx="3655593" cy="3147168"/>
          </a:xfrm>
          <a:prstGeom prst="rect">
            <a:avLst/>
          </a:prstGeom>
        </p:spPr>
      </p:pic>
      <p:pic>
        <p:nvPicPr>
          <p:cNvPr id="5" name="Picture 5" descr="A picture containing text, floor, indoor&#10;&#10;Description automatically generated">
            <a:extLst>
              <a:ext uri="{FF2B5EF4-FFF2-40B4-BE49-F238E27FC236}">
                <a16:creationId xmlns:a16="http://schemas.microsoft.com/office/drawing/2014/main" id="{DAB8D4CE-2526-4903-9A9E-ADCC59A2501D}"/>
              </a:ext>
            </a:extLst>
          </p:cNvPr>
          <p:cNvPicPr>
            <a:picLocks noChangeAspect="1"/>
          </p:cNvPicPr>
          <p:nvPr/>
        </p:nvPicPr>
        <p:blipFill>
          <a:blip r:embed="rId3"/>
          <a:stretch>
            <a:fillRect/>
          </a:stretch>
        </p:blipFill>
        <p:spPr>
          <a:xfrm>
            <a:off x="7230979" y="3385144"/>
            <a:ext cx="3655593" cy="3225950"/>
          </a:xfrm>
          <a:prstGeom prst="rect">
            <a:avLst/>
          </a:prstGeom>
        </p:spPr>
      </p:pic>
    </p:spTree>
    <p:extLst>
      <p:ext uri="{BB962C8B-B14F-4D97-AF65-F5344CB8AC3E}">
        <p14:creationId xmlns:p14="http://schemas.microsoft.com/office/powerpoint/2010/main" val="412452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53C47A-473F-46D4-822D-45C2D4CB127B}"/>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3DDD2E52-ABE9-441B-852D-D5DAFC21161D}"/>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Solution</a:t>
            </a:r>
            <a:endParaRPr lang="en-US"/>
          </a:p>
        </p:txBody>
      </p:sp>
      <p:sp>
        <p:nvSpPr>
          <p:cNvPr id="3" name="Content Placeholder 2">
            <a:extLst>
              <a:ext uri="{FF2B5EF4-FFF2-40B4-BE49-F238E27FC236}">
                <a16:creationId xmlns:a16="http://schemas.microsoft.com/office/drawing/2014/main" id="{0A947376-CD77-4857-A287-6437A82C051B}"/>
              </a:ext>
            </a:extLst>
          </p:cNvPr>
          <p:cNvSpPr>
            <a:spLocks noGrp="1"/>
          </p:cNvSpPr>
          <p:nvPr>
            <p:ph idx="1"/>
          </p:nvPr>
        </p:nvSpPr>
        <p:spPr>
          <a:xfrm>
            <a:off x="913795" y="2076450"/>
            <a:ext cx="10353762" cy="3714749"/>
          </a:xfrm>
        </p:spPr>
        <p:txBody>
          <a:bodyPr anchor="ctr">
            <a:normAutofit/>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We will use computer vision to detect human entrances and exits . We integrate our data with access control systems in real-time. Data is compared with human detection to trigger an alert when a mismatch occurs. </a:t>
            </a: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The faces of all the people is captured and trained using OpenCV python package for the purpose of further experimentation in the future. Raspberry pi will be used as a main controller along with camera which enables to access image processing with any portable embedded system.  </a:t>
            </a: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Haar Cascading algorithm is a machine learning algorithm used to detect the face features. It analyses the image features by using square by functions. We will use the Haar Cascading algorithm in our solution to the given problem.</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4EFDCED-392B-48B9-8CF3-B0A87CBC36D5}"/>
              </a:ext>
            </a:extLst>
          </p:cNvPr>
          <p:cNvSpPr txBox="1"/>
          <p:nvPr/>
        </p:nvSpPr>
        <p:spPr>
          <a:xfrm>
            <a:off x="9902592" y="6657945"/>
            <a:ext cx="2289408" cy="200055"/>
          </a:xfrm>
          <a:prstGeom prst="rect">
            <a:avLst/>
          </a:prstGeom>
          <a:solidFill>
            <a:srgbClr val="000000"/>
          </a:solidFill>
        </p:spPr>
        <p:txBody>
          <a:bodyPr wrap="none">
            <a:spAutoFit/>
          </a:bodyPr>
          <a:lstStyle/>
          <a:p>
            <a:pPr algn="r">
              <a:spcAft>
                <a:spcPts val="600"/>
              </a:spcAft>
            </a:pPr>
            <a:r>
              <a:rPr lang="en-US" sz="700" dirty="0">
                <a:solidFill>
                  <a:srgbClr val="FFFFFF"/>
                </a:solidFill>
                <a:hlinkClick r:id="rId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a:extLst>
                    <a:ext uri="{A12FA001-AC4F-418D-AE19-62706E023703}">
                      <ahyp:hlinkClr xmlns:ahyp="http://schemas.microsoft.com/office/drawing/2018/hyperlinkcolor" val="tx"/>
                    </a:ext>
                  </a:extLst>
                </a:hlinkClick>
              </a:rPr>
              <a:t>CC BY</a:t>
            </a:r>
            <a:r>
              <a:rPr lang="en-US" sz="700" dirty="0">
                <a:solidFill>
                  <a:srgbClr val="FFFFFF"/>
                </a:solidFill>
              </a:rPr>
              <a:t>.</a:t>
            </a:r>
          </a:p>
        </p:txBody>
      </p:sp>
    </p:spTree>
    <p:extLst>
      <p:ext uri="{BB962C8B-B14F-4D97-AF65-F5344CB8AC3E}">
        <p14:creationId xmlns:p14="http://schemas.microsoft.com/office/powerpoint/2010/main" val="29385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D5C293E-F64B-4CC2-810C-8FAE312ACBEA}"/>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EDC736A-ABE8-40C8-BBDB-65FBE49CA466}"/>
              </a:ext>
            </a:extLst>
          </p:cNvPr>
          <p:cNvSpPr>
            <a:spLocks noGrp="1"/>
          </p:cNvSpPr>
          <p:nvPr>
            <p:ph idx="1"/>
          </p:nvPr>
        </p:nvSpPr>
        <p:spPr>
          <a:xfrm>
            <a:off x="913795" y="2076450"/>
            <a:ext cx="10353762" cy="3714749"/>
          </a:xfrm>
        </p:spPr>
        <p:txBody>
          <a:bodyPr anchor="ctr">
            <a:normAutofit/>
          </a:bodyPr>
          <a:lstStyle/>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Integration with security monitoring and control systems provides notification when a tailgating or reverse entry event has occurred. </a:t>
            </a:r>
            <a:endParaRPr lang="en-US" dirty="0"/>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For people counting and reporting: camera installation will be in both ways i.e. angular and overhead. Angular will be for applications like city surveillance to cover wider area and overhead installation for entry and exit points.</a:t>
            </a: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We will use video analytics for surveillance system operator, this will meet the needs of security officers and corporate managers they seek to make practical and effective use of their surveillance system.</a:t>
            </a:r>
          </a:p>
          <a:p>
            <a:pPr indent="-305435"/>
            <a:r>
              <a:rPr lang="en-US" dirty="0">
                <a:ln>
                  <a:solidFill>
                    <a:srgbClr val="000000">
                      <a:lumMod val="75000"/>
                      <a:lumOff val="25000"/>
                      <a:alpha val="10000"/>
                    </a:srgbClr>
                  </a:solidFill>
                </a:ln>
                <a:effectLst>
                  <a:outerShdw blurRad="9525" dist="25400" dir="14640000" algn="tl" rotWithShape="0">
                    <a:srgbClr val="000000">
                      <a:alpha val="30000"/>
                    </a:srgbClr>
                  </a:outerShdw>
                </a:effectLst>
              </a:rPr>
              <a:t>We will have an option to send alarms to VMS or alarm center in case any discrepancy is found.</a:t>
            </a: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66543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Freeform: Shape 8">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9961AC-E346-4A57-B9C4-8918ADE6D274}"/>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a:t>Thank You!</a:t>
            </a:r>
          </a:p>
        </p:txBody>
      </p:sp>
    </p:spTree>
    <p:extLst>
      <p:ext uri="{BB962C8B-B14F-4D97-AF65-F5344CB8AC3E}">
        <p14:creationId xmlns:p14="http://schemas.microsoft.com/office/powerpoint/2010/main" val="362196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C2B31"/>
      </a:dk2>
      <a:lt2>
        <a:srgbClr val="F0F3F0"/>
      </a:lt2>
      <a:accent1>
        <a:srgbClr val="D630E0"/>
      </a:accent1>
      <a:accent2>
        <a:srgbClr val="7D22CF"/>
      </a:accent2>
      <a:accent3>
        <a:srgbClr val="4430E0"/>
      </a:accent3>
      <a:accent4>
        <a:srgbClr val="1E54CE"/>
      </a:accent4>
      <a:accent5>
        <a:srgbClr val="30AFE0"/>
      </a:accent5>
      <a:accent6>
        <a:srgbClr val="1DC3AC"/>
      </a:accent6>
      <a:hlink>
        <a:srgbClr val="3F86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SlateVTI</vt:lpstr>
      <vt:lpstr>VMware Hackathon Presentation</vt:lpstr>
      <vt:lpstr>Problem Statement : Detect Tailgating and Alert Security Staff</vt:lpstr>
      <vt:lpstr>OUR ABSTRACT IDEA </vt:lpstr>
      <vt:lpstr>Technologies Used</vt:lpstr>
      <vt:lpstr>The Problem</vt:lpstr>
      <vt:lpstr>Solution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business presentation</dc:title>
  <dc:creator/>
  <cp:revision>165</cp:revision>
  <dcterms:created xsi:type="dcterms:W3CDTF">2021-05-23T04:04:49Z</dcterms:created>
  <dcterms:modified xsi:type="dcterms:W3CDTF">2021-05-23T15:52:21Z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